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9"/>
  </p:handoutMasterIdLst>
  <p:sldIdLst>
    <p:sldId id="256" r:id="rId2"/>
    <p:sldId id="257" r:id="rId3"/>
    <p:sldId id="267" r:id="rId4"/>
    <p:sldId id="269" r:id="rId5"/>
    <p:sldId id="259" r:id="rId6"/>
    <p:sldId id="260" r:id="rId7"/>
    <p:sldId id="261" r:id="rId8"/>
  </p:sldIdLst>
  <p:sldSz cx="9144000" cy="6858000" type="screen4x3"/>
  <p:notesSz cx="6797675" cy="992822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 autoAdjust="0"/>
    <p:restoredTop sz="94660"/>
  </p:normalViewPr>
  <p:slideViewPr>
    <p:cSldViewPr>
      <p:cViewPr varScale="1">
        <p:scale>
          <a:sx n="75" d="100"/>
          <a:sy n="75" d="100"/>
        </p:scale>
        <p:origin x="7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C1CE197D-F9AB-49D2-AD38-02683721A99C}" type="datetimeFigureOut">
              <a:rPr lang="hr-HR" smtClean="0"/>
              <a:t>9.6.2014.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5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B1C81960-18AE-4D11-A400-2113832157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1836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37C66C4-7747-419A-BB5F-744FFA6291DE}" type="datetimeFigureOut">
              <a:rPr lang="sr-Latn-CS" smtClean="0"/>
              <a:pPr/>
              <a:t>9.6.2014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091299-7310-4E4F-BCDB-F12B34A010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66C4-7747-419A-BB5F-744FFA6291DE}" type="datetimeFigureOut">
              <a:rPr lang="sr-Latn-CS" smtClean="0"/>
              <a:pPr/>
              <a:t>9.6.2014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299-7310-4E4F-BCDB-F12B34A010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37C66C4-7747-419A-BB5F-744FFA6291DE}" type="datetimeFigureOut">
              <a:rPr lang="sr-Latn-CS" smtClean="0"/>
              <a:pPr/>
              <a:t>9.6.2014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0091299-7310-4E4F-BCDB-F12B34A010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66C4-7747-419A-BB5F-744FFA6291DE}" type="datetimeFigureOut">
              <a:rPr lang="sr-Latn-CS" smtClean="0"/>
              <a:pPr/>
              <a:t>9.6.2014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091299-7310-4E4F-BCDB-F12B34A0104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66C4-7747-419A-BB5F-744FFA6291DE}" type="datetimeFigureOut">
              <a:rPr lang="sr-Latn-CS" smtClean="0"/>
              <a:pPr/>
              <a:t>9.6.2014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0091299-7310-4E4F-BCDB-F12B34A0104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7C66C4-7747-419A-BB5F-744FFA6291DE}" type="datetimeFigureOut">
              <a:rPr lang="sr-Latn-CS" smtClean="0"/>
              <a:pPr/>
              <a:t>9.6.2014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091299-7310-4E4F-BCDB-F12B34A0104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7C66C4-7747-419A-BB5F-744FFA6291DE}" type="datetimeFigureOut">
              <a:rPr lang="sr-Latn-CS" smtClean="0"/>
              <a:pPr/>
              <a:t>9.6.2014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091299-7310-4E4F-BCDB-F12B34A0104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66C4-7747-419A-BB5F-744FFA6291DE}" type="datetimeFigureOut">
              <a:rPr lang="sr-Latn-CS" smtClean="0"/>
              <a:pPr/>
              <a:t>9.6.2014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091299-7310-4E4F-BCDB-F12B34A010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66C4-7747-419A-BB5F-744FFA6291DE}" type="datetimeFigureOut">
              <a:rPr lang="sr-Latn-CS" smtClean="0"/>
              <a:pPr/>
              <a:t>9.6.2014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091299-7310-4E4F-BCDB-F12B34A010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66C4-7747-419A-BB5F-744FFA6291DE}" type="datetimeFigureOut">
              <a:rPr lang="sr-Latn-CS" smtClean="0"/>
              <a:pPr/>
              <a:t>9.6.2014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091299-7310-4E4F-BCDB-F12B34A0104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37C66C4-7747-419A-BB5F-744FFA6291DE}" type="datetimeFigureOut">
              <a:rPr lang="sr-Latn-CS" smtClean="0"/>
              <a:pPr/>
              <a:t>9.6.2014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0091299-7310-4E4F-BCDB-F12B34A0104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7C66C4-7747-419A-BB5F-744FFA6291DE}" type="datetimeFigureOut">
              <a:rPr lang="sr-Latn-CS" smtClean="0"/>
              <a:pPr/>
              <a:t>9.6.2014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091299-7310-4E4F-BCDB-F12B34A0104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81851"/>
            <a:ext cx="8643966" cy="851405"/>
          </a:xfrm>
        </p:spPr>
        <p:txBody>
          <a:bodyPr>
            <a:normAutofit fontScale="90000"/>
          </a:bodyPr>
          <a:lstStyle/>
          <a:p>
            <a:pPr algn="ctr">
              <a:buClrTx/>
              <a:buSzPct val="75000"/>
            </a:pPr>
            <a:r>
              <a:rPr lang="hr-HR" sz="4000" b="1" dirty="0" smtClean="0">
                <a:solidFill>
                  <a:srgbClr val="FFFF00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</a:t>
            </a:r>
            <a:br>
              <a:rPr lang="hr-HR" sz="4000" b="1" dirty="0" smtClean="0">
                <a:solidFill>
                  <a:srgbClr val="FFFF00"/>
                </a:solidFill>
                <a:latin typeface="Comic Sans MS" pitchFamily="66" charset="0"/>
                <a:ea typeface="Microsoft YaHei" charset="0"/>
                <a:cs typeface="Microsoft YaHei" charset="0"/>
              </a:rPr>
            </a:br>
            <a:r>
              <a:rPr lang="hr-HR" sz="4000" b="1" dirty="0" smtClean="0">
                <a:solidFill>
                  <a:srgbClr val="FFFF00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/>
            </a:r>
            <a:br>
              <a:rPr lang="hr-HR" sz="4000" b="1" dirty="0" smtClean="0">
                <a:solidFill>
                  <a:srgbClr val="FFFF00"/>
                </a:solidFill>
                <a:latin typeface="Comic Sans MS" pitchFamily="66" charset="0"/>
                <a:ea typeface="Microsoft YaHei" charset="0"/>
                <a:cs typeface="Microsoft YaHei" charset="0"/>
              </a:rPr>
            </a:br>
            <a:r>
              <a:rPr lang="hr-HR" sz="4000" b="1" dirty="0" smtClean="0">
                <a:solidFill>
                  <a:srgbClr val="FFFF00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/>
            </a:r>
            <a:br>
              <a:rPr lang="hr-HR" sz="4000" b="1" dirty="0" smtClean="0">
                <a:solidFill>
                  <a:srgbClr val="FFFF00"/>
                </a:solidFill>
                <a:latin typeface="Comic Sans MS" pitchFamily="66" charset="0"/>
                <a:ea typeface="Microsoft YaHei" charset="0"/>
                <a:cs typeface="Microsoft YaHei" charset="0"/>
              </a:rPr>
            </a:br>
            <a:r>
              <a:rPr lang="hr-HR" sz="4000" b="1" dirty="0" smtClean="0">
                <a:solidFill>
                  <a:srgbClr val="FFFF00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/>
            </a:r>
            <a:br>
              <a:rPr lang="hr-HR" sz="4000" b="1" dirty="0" smtClean="0">
                <a:solidFill>
                  <a:srgbClr val="FFFF00"/>
                </a:solidFill>
                <a:latin typeface="Comic Sans MS" pitchFamily="66" charset="0"/>
                <a:ea typeface="Microsoft YaHei" charset="0"/>
                <a:cs typeface="Microsoft YaHei" charset="0"/>
              </a:rPr>
            </a:br>
            <a:r>
              <a:rPr lang="hr-HR" sz="27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r-HR" altLang="sr-Latn-RS" sz="27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rogram </a:t>
            </a:r>
            <a:r>
              <a:rPr lang="hr-HR" altLang="sr-Latn-RS" sz="27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usmjeren pospješivanju otpornosti i socijalnom uključivanju  </a:t>
            </a:r>
            <a:br>
              <a:rPr lang="hr-HR" altLang="sr-Latn-RS" sz="27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altLang="sr-Latn-RS" sz="27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mladih s problemima u </a:t>
            </a:r>
            <a:r>
              <a:rPr lang="hr-HR" altLang="sr-Latn-RS" sz="27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r-HR" altLang="sr-Latn-RS" sz="2700" cap="none" dirty="0" smtClean="0">
                <a:solidFill>
                  <a:schemeClr val="tx1"/>
                </a:solidFill>
              </a:rPr>
              <a:t>onaš</a:t>
            </a:r>
            <a:r>
              <a:rPr lang="hr-HR" altLang="sr-Latn-RS" sz="27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anju:</a:t>
            </a:r>
            <a:endParaRPr lang="hr-HR" sz="27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520" y="6021288"/>
            <a:ext cx="9073008" cy="504056"/>
          </a:xfrm>
        </p:spPr>
        <p:txBody>
          <a:bodyPr>
            <a:normAutofit fontScale="25000" lnSpcReduction="20000"/>
          </a:bodyPr>
          <a:lstStyle/>
          <a:p>
            <a:pPr algn="ctr">
              <a:buClrTx/>
              <a:buSzPct val="75000"/>
            </a:pPr>
            <a:endParaRPr lang="hr-HR" altLang="sr-Latn-RS" sz="9600" dirty="0" smtClean="0"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ctr">
              <a:buClrTx/>
              <a:buSzPct val="75000"/>
            </a:pPr>
            <a:r>
              <a:rPr lang="hr-HR" sz="17600" b="1" dirty="0">
                <a:solidFill>
                  <a:srgbClr val="FF0000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"Sunčana strana </a:t>
            </a:r>
            <a:r>
              <a:rPr lang="hr-HR" sz="17600" b="1" dirty="0" smtClean="0">
                <a:solidFill>
                  <a:srgbClr val="FF0000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ulice”</a:t>
            </a:r>
            <a:endParaRPr lang="hr-HR" altLang="sr-Latn-RS" sz="17600" dirty="0">
              <a:solidFill>
                <a:srgbClr val="FF0000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pic>
        <p:nvPicPr>
          <p:cNvPr id="7" name="Picture 6" descr="Naslovnica_suncana_strana_ulice.jpg"/>
          <p:cNvPicPr>
            <a:picLocks noChangeAspect="1"/>
          </p:cNvPicPr>
          <p:nvPr/>
        </p:nvPicPr>
        <p:blipFill>
          <a:blip r:embed="rId2"/>
          <a:srcRect l="5548" t="44994" r="5548" b="12353"/>
          <a:stretch>
            <a:fillRect/>
          </a:stretch>
        </p:blipFill>
        <p:spPr>
          <a:xfrm>
            <a:off x="683568" y="285727"/>
            <a:ext cx="7632848" cy="459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 provođenja programa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335616" cy="44958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hr-HR" b="1" dirty="0" smtClean="0"/>
              <a:t>U odnosu na strategiju razvoja djelatnosti socijalne skrbi: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sz="2600" dirty="0" smtClean="0"/>
              <a:t>Doprinos u širenju integriranih socijalnih usluga za djecu, mlade i obitelj temeljenih na etici participacije (sudjelovanju korisnika) te na izgradnji partnerstva između OCD-a, institucija i lokalne samouprave</a:t>
            </a:r>
          </a:p>
          <a:p>
            <a:pPr marL="0" indent="0">
              <a:buNone/>
            </a:pPr>
            <a:r>
              <a:rPr lang="hr-HR" b="1" dirty="0" smtClean="0"/>
              <a:t>U odnosu na dobrobiti za korisnike: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sz="2600" dirty="0" smtClean="0"/>
              <a:t>Pospješivanje otpornosti  i socijalne integracije/uključenosti djece i mladih s problemima u ponašanju (posebice visokorizične djece i mladih - počinitelja kaznenih djela, mladih sklonih nasilničkom ponašanju, djece i mladih izvan procesa školovanja, te djece i mladih s internaliziranim PUP-om</a:t>
            </a:r>
          </a:p>
          <a:p>
            <a:endParaRPr lang="hr-HR" dirty="0"/>
          </a:p>
        </p:txBody>
      </p:sp>
      <p:pic>
        <p:nvPicPr>
          <p:cNvPr id="4" name="Picture 3" descr="Bicikl_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-243408"/>
            <a:ext cx="323966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solidFill>
                  <a:schemeClr val="tx1"/>
                </a:solidFill>
              </a:rPr>
              <a:t>Korisnici- </a:t>
            </a:r>
            <a:r>
              <a:rPr lang="hr-HR" sz="2800" dirty="0" smtClean="0">
                <a:solidFill>
                  <a:schemeClr val="tx1"/>
                </a:solidFill>
              </a:rPr>
              <a:t>djeca i mladi te njihove </a:t>
            </a:r>
            <a:r>
              <a:rPr lang="hr-HR" sz="2800" dirty="0">
                <a:solidFill>
                  <a:schemeClr val="tx1"/>
                </a:solidFill>
              </a:rPr>
              <a:t>obitelji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89567"/>
            <a:ext cx="4244280" cy="4572000"/>
          </a:xfrm>
        </p:spPr>
        <p:txBody>
          <a:bodyPr>
            <a:normAutofit lnSpcReduction="10000"/>
          </a:bodyPr>
          <a:lstStyle/>
          <a:p>
            <a:endParaRPr lang="hr-HR" sz="2000" dirty="0" smtClean="0"/>
          </a:p>
          <a:p>
            <a:r>
              <a:rPr lang="hr-HR" sz="2000" dirty="0" smtClean="0"/>
              <a:t>Problemi/poremećaji </a:t>
            </a:r>
            <a:r>
              <a:rPr lang="hr-HR" sz="2000" dirty="0"/>
              <a:t>u ponašanju </a:t>
            </a:r>
            <a:r>
              <a:rPr lang="hr-HR" sz="2000" dirty="0" smtClean="0"/>
              <a:t>= teorijski, </a:t>
            </a:r>
            <a:r>
              <a:rPr lang="hr-HR" sz="2000" dirty="0"/>
              <a:t>socijalni </a:t>
            </a:r>
            <a:r>
              <a:rPr lang="hr-HR" sz="2000" dirty="0" smtClean="0"/>
              <a:t>konstrukt</a:t>
            </a:r>
          </a:p>
          <a:p>
            <a:endParaRPr lang="hr-HR" sz="2000" dirty="0" smtClean="0"/>
          </a:p>
          <a:p>
            <a:r>
              <a:rPr lang="hr-HR" sz="2000" dirty="0" smtClean="0">
                <a:solidFill>
                  <a:srgbClr val="002060"/>
                </a:solidFill>
              </a:rPr>
              <a:t>UGAŠENA SVJETLA</a:t>
            </a:r>
            <a:r>
              <a:rPr lang="hr-HR" sz="2000" dirty="0" smtClean="0"/>
              <a:t>, </a:t>
            </a:r>
            <a:r>
              <a:rPr lang="hr-HR" sz="2000" dirty="0" smtClean="0">
                <a:solidFill>
                  <a:srgbClr val="FFFF00"/>
                </a:solidFill>
              </a:rPr>
              <a:t>ZRNO LJUBAVI</a:t>
            </a:r>
            <a:r>
              <a:rPr lang="hr-HR" sz="2000" dirty="0" smtClean="0"/>
              <a:t>, SLOMLJENI PONOS, </a:t>
            </a:r>
            <a:r>
              <a:rPr lang="hr-HR" sz="2000" dirty="0" smtClean="0">
                <a:solidFill>
                  <a:srgbClr val="FF6699"/>
                </a:solidFill>
              </a:rPr>
              <a:t>RANJENO SRCE,</a:t>
            </a:r>
            <a:r>
              <a:rPr lang="hr-HR" sz="2000" dirty="0" smtClean="0"/>
              <a:t> OSTAVLJENI, </a:t>
            </a:r>
            <a:r>
              <a:rPr lang="hr-HR" sz="2000" dirty="0" smtClean="0">
                <a:solidFill>
                  <a:srgbClr val="002060"/>
                </a:solidFill>
              </a:rPr>
              <a:t>CRNA </a:t>
            </a:r>
            <a:r>
              <a:rPr lang="hr-HR" sz="2000" dirty="0">
                <a:solidFill>
                  <a:srgbClr val="002060"/>
                </a:solidFill>
              </a:rPr>
              <a:t>RUPA U BIJELOJ </a:t>
            </a:r>
            <a:r>
              <a:rPr lang="hr-HR" sz="2000" dirty="0" smtClean="0">
                <a:solidFill>
                  <a:srgbClr val="002060"/>
                </a:solidFill>
              </a:rPr>
              <a:t>DUŠI, </a:t>
            </a:r>
            <a:r>
              <a:rPr lang="hr-HR" sz="2000" dirty="0"/>
              <a:t>MALI ZMAJ, </a:t>
            </a:r>
            <a:r>
              <a:rPr lang="hr-HR" sz="2000" dirty="0" smtClean="0">
                <a:solidFill>
                  <a:srgbClr val="FFFF00"/>
                </a:solidFill>
              </a:rPr>
              <a:t>BICIKOFOBIST, </a:t>
            </a:r>
            <a:r>
              <a:rPr lang="hr-HR" sz="2000" dirty="0" smtClean="0"/>
              <a:t>KAMENI KARATER…</a:t>
            </a:r>
          </a:p>
          <a:p>
            <a:endParaRPr lang="hr-HR" sz="2000" dirty="0" smtClean="0"/>
          </a:p>
          <a:p>
            <a:r>
              <a:rPr lang="hr-HR" sz="2000" dirty="0"/>
              <a:t>n</a:t>
            </a:r>
            <a:r>
              <a:rPr lang="hr-HR" sz="2000" dirty="0" smtClean="0"/>
              <a:t>isu dijagnostička kategorija/ korisnici su kompetentni odlučivati o svom životu </a:t>
            </a:r>
            <a:r>
              <a:rPr lang="hr-HR" sz="2000" dirty="0"/>
              <a:t>i </a:t>
            </a:r>
            <a:r>
              <a:rPr lang="hr-HR" sz="2000" dirty="0" smtClean="0"/>
              <a:t>kreiranju svoje osobne promjene</a:t>
            </a:r>
            <a:endParaRPr lang="hr-HR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3232579" cy="4572000"/>
          </a:xfrm>
        </p:spPr>
      </p:pic>
    </p:spTree>
    <p:extLst>
      <p:ext uri="{BB962C8B-B14F-4D97-AF65-F5344CB8AC3E}">
        <p14:creationId xmlns:p14="http://schemas.microsoft.com/office/powerpoint/2010/main" val="16586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2700"/>
            <a:ext cx="8153400" cy="945521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tx1"/>
                </a:solidFill>
              </a:rPr>
              <a:t>Kako je nastao program </a:t>
            </a:r>
            <a:r>
              <a:rPr lang="hr-HR" sz="3200" dirty="0" smtClean="0">
                <a:solidFill>
                  <a:srgbClr val="FFFF00"/>
                </a:solidFill>
              </a:rPr>
              <a:t>„</a:t>
            </a:r>
            <a:r>
              <a:rPr lang="hr-HR" sz="3200" dirty="0">
                <a:solidFill>
                  <a:srgbClr val="FFFF00"/>
                </a:solidFill>
              </a:rPr>
              <a:t>S</a:t>
            </a:r>
            <a:r>
              <a:rPr lang="hr-HR" sz="3200" dirty="0" smtClean="0">
                <a:solidFill>
                  <a:srgbClr val="FFFF00"/>
                </a:solidFill>
              </a:rPr>
              <a:t>unčana strana ulice”?</a:t>
            </a:r>
            <a:endParaRPr lang="hr-HR" sz="32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809851" y="-12700"/>
            <a:ext cx="4921250" cy="6831013"/>
            <a:chOff x="2952" y="255"/>
            <a:chExt cx="3100" cy="430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" y="890"/>
              <a:ext cx="2443" cy="3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2952" y="255"/>
              <a:ext cx="3036" cy="4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107504" y="1589567"/>
            <a:ext cx="4896544" cy="4572000"/>
          </a:xfrm>
        </p:spPr>
        <p:txBody>
          <a:bodyPr>
            <a:noAutofit/>
          </a:bodyPr>
          <a:lstStyle/>
          <a:p>
            <a:endParaRPr lang="hr-HR" altLang="sr-Latn-RS" sz="1800" dirty="0" smtClean="0"/>
          </a:p>
          <a:p>
            <a:r>
              <a:rPr lang="hr-HR" altLang="sr-Latn-RS" sz="1800" dirty="0" smtClean="0"/>
              <a:t>od 2003. godine entuzijastično okupljanje mladih aktivista /</a:t>
            </a:r>
            <a:r>
              <a:rPr lang="hr-HR" altLang="sr-Latn-RS" sz="1800" i="1" dirty="0" err="1" smtClean="0"/>
              <a:t>outreach</a:t>
            </a:r>
            <a:r>
              <a:rPr lang="hr-HR" altLang="sr-Latn-RS" sz="1800" i="1" dirty="0" smtClean="0"/>
              <a:t> </a:t>
            </a:r>
            <a:r>
              <a:rPr lang="hr-HR" altLang="sr-Latn-RS" sz="1800" dirty="0" smtClean="0"/>
              <a:t>program na ulicama zagrebačke Dubrave</a:t>
            </a:r>
          </a:p>
          <a:p>
            <a:r>
              <a:rPr lang="hr-HR" altLang="sr-Latn-RS" sz="1800" dirty="0" smtClean="0"/>
              <a:t>od </a:t>
            </a:r>
            <a:r>
              <a:rPr lang="hr-HR" altLang="sr-Latn-RS" sz="1800" dirty="0"/>
              <a:t>2005. godine stalni </a:t>
            </a:r>
            <a:r>
              <a:rPr lang="hr-HR" altLang="sr-Latn-RS" sz="1800" dirty="0" smtClean="0"/>
              <a:t>razvoj </a:t>
            </a:r>
            <a:r>
              <a:rPr lang="hr-HR" altLang="sr-Latn-RS" sz="1800" dirty="0"/>
              <a:t>aktivnosti programa </a:t>
            </a:r>
            <a:endParaRPr lang="hr-HR" altLang="sr-Latn-RS" sz="1800" dirty="0" smtClean="0"/>
          </a:p>
          <a:p>
            <a:pPr marL="0" indent="0">
              <a:buNone/>
            </a:pPr>
            <a:r>
              <a:rPr lang="hr-HR" altLang="sr-Latn-RS" sz="1800" dirty="0"/>
              <a:t/>
            </a:r>
            <a:br>
              <a:rPr lang="hr-HR" altLang="sr-Latn-RS" sz="1800" dirty="0"/>
            </a:br>
            <a:r>
              <a:rPr lang="hr-HR" altLang="sr-Latn-RS" sz="1800" dirty="0" smtClean="0"/>
              <a:t>teorijska </a:t>
            </a:r>
            <a:r>
              <a:rPr lang="hr-HR" altLang="sr-Latn-RS" sz="1800" dirty="0"/>
              <a:t>i praktična dostignuća “</a:t>
            </a:r>
            <a:r>
              <a:rPr lang="hr-HR" altLang="sr-Latn-RS" sz="1800" dirty="0" err="1"/>
              <a:t>pomagačkih</a:t>
            </a:r>
            <a:r>
              <a:rPr lang="hr-HR" altLang="sr-Latn-RS" sz="1800" dirty="0"/>
              <a:t>” struka: </a:t>
            </a:r>
            <a:br>
              <a:rPr lang="hr-HR" altLang="sr-Latn-RS" sz="1800" dirty="0"/>
            </a:br>
            <a:r>
              <a:rPr lang="hr-HR" altLang="sr-Latn-RS" sz="1800" dirty="0"/>
              <a:t>socijalne pedagogije, socijalnog rada i psihologije</a:t>
            </a:r>
            <a:br>
              <a:rPr lang="hr-HR" altLang="sr-Latn-RS" sz="1800" dirty="0"/>
            </a:br>
            <a:r>
              <a:rPr lang="hr-HR" altLang="sr-Latn-RS" sz="1800" dirty="0"/>
              <a:t/>
            </a:r>
            <a:br>
              <a:rPr lang="hr-HR" altLang="sr-Latn-RS" sz="1800" dirty="0"/>
            </a:br>
            <a:r>
              <a:rPr lang="hr-HR" altLang="sr-Latn-RS" sz="1800" dirty="0"/>
              <a:t>implementacija kibernetsko - sistemskog pristupa (</a:t>
            </a:r>
            <a:r>
              <a:rPr lang="hr-HR" altLang="sr-Latn-RS" sz="1800" dirty="0" smtClean="0"/>
              <a:t>Međunarodna škola kibernetike psihoterapije pri </a:t>
            </a:r>
            <a:r>
              <a:rPr lang="hr-HR" altLang="sr-Latn-RS" sz="1800" dirty="0"/>
              <a:t>KBC Rebro Zagreb od 2004-2009</a:t>
            </a:r>
            <a:r>
              <a:rPr lang="hr-HR" altLang="sr-Latn-RS" sz="1800" dirty="0" smtClean="0"/>
              <a:t>)</a:t>
            </a:r>
          </a:p>
          <a:p>
            <a:pPr marL="0" indent="0"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6073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Rezultati - </a:t>
            </a:r>
            <a:r>
              <a:rPr lang="hr-HR" sz="3100" dirty="0" smtClean="0">
                <a:solidFill>
                  <a:srgbClr val="FFFF00"/>
                </a:solidFill>
              </a:rPr>
              <a:t>922/2297direktnih korisnika</a:t>
            </a:r>
            <a:endParaRPr lang="hr-HR" sz="31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8964488" cy="4495800"/>
          </a:xfrm>
        </p:spPr>
        <p:txBody>
          <a:bodyPr>
            <a:normAutofit fontScale="92500" lnSpcReduction="10000"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hr-HR" sz="2000" dirty="0" smtClean="0"/>
              <a:t>uspješno je provedena prevencija  poremećaja u ponašanju djece i mladih putem usvajanja socijalnih vještina i zdravih stilova života (mladi opće populacije, mladih s problemima u ponašanju ili rizičnih za pojavu poremećaja u ponašanju ( 638 korisnika, dob od 15-17godina)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hr-HR" sz="2000" dirty="0" smtClean="0"/>
              <a:t>mladi, počinitelji kaznenih djela i mladi s poremećajima u ponašanju su socijalno integrirani te je spriječen recidivizam u počinjenju kaznenih djela, kao i njihova institucionalizacija (215 korisnika, mladi 116 </a:t>
            </a:r>
            <a:r>
              <a:rPr lang="hr-HR" sz="2000" dirty="0"/>
              <a:t>korisnika, </a:t>
            </a:r>
            <a:r>
              <a:rPr lang="hr-HR" sz="2000" dirty="0" smtClean="0"/>
              <a:t>roditelji 99) prosječna </a:t>
            </a:r>
            <a:r>
              <a:rPr lang="hr-HR" sz="2000" dirty="0"/>
              <a:t>dob 16, </a:t>
            </a:r>
            <a:r>
              <a:rPr lang="hr-HR" sz="2000" dirty="0" smtClean="0"/>
              <a:t>9 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hr-HR" sz="2000" dirty="0" smtClean="0"/>
              <a:t>uspostavljena je integrirana mreže stručnjaka u području prevencije i tretmana mladih s PUP u lokalnoj zajednici (46  umreženih stručnjaka u lokalnoj zajednici, 69 povremeno - seminari)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hr-HR" sz="2000" dirty="0" smtClean="0"/>
              <a:t>istraživanja  ukupno 1375 mladih , </a:t>
            </a:r>
            <a:r>
              <a:rPr lang="hr-HR" sz="2000" i="1" dirty="0" err="1" smtClean="0"/>
              <a:t>outreach</a:t>
            </a:r>
            <a:r>
              <a:rPr lang="hr-HR" sz="2000" dirty="0" smtClean="0"/>
              <a:t> N=171, rizici i zaštitni čimbenici N=1204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hr-HR" sz="2000" dirty="0" smtClean="0"/>
              <a:t>Dodatna vrijednost: zapošljavanje mladih osoba VSS društvenog usmjerenja u području rada s mladima s problemima u ponašanju (5 zaposlenih osoba  sa udjelom u plaći u trogodišnjem programu), doprinos volontera -15 volontera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FFFF00"/>
                </a:solidFill>
              </a:rPr>
              <a:t>Aktivnosti i intervencije</a:t>
            </a:r>
            <a:br>
              <a:rPr lang="hr-HR" sz="2800" dirty="0" smtClean="0">
                <a:solidFill>
                  <a:srgbClr val="FFFF00"/>
                </a:solidFill>
              </a:rPr>
            </a:br>
            <a:r>
              <a:rPr lang="hr-HR" sz="2800" dirty="0" smtClean="0"/>
              <a:t>/utemeljene na procjeni potreba i rizika u zajednici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030922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000" dirty="0" smtClean="0">
                <a:latin typeface="+mj-lt"/>
              </a:rPr>
              <a:t>Lokalno socijalno planiranje -2011.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 smtClean="0"/>
              <a:t>Procjena </a:t>
            </a:r>
            <a:r>
              <a:rPr lang="hr-HR" sz="2000" dirty="0"/>
              <a:t>potreba i rizika u </a:t>
            </a:r>
            <a:r>
              <a:rPr lang="hr-HR" sz="2000" dirty="0" smtClean="0"/>
              <a:t>zajednici 2012.</a:t>
            </a:r>
            <a:endParaRPr lang="hr-HR" sz="2000" dirty="0"/>
          </a:p>
          <a:p>
            <a:pPr>
              <a:buFont typeface="Wingdings" pitchFamily="2" charset="2"/>
              <a:buChar char="Ø"/>
            </a:pPr>
            <a:r>
              <a:rPr lang="hr-H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Microsoft YaHei" charset="0"/>
                <a:cs typeface="Microsoft YaHei" charset="0"/>
              </a:rPr>
              <a:t>Iskustvena edukacija  za mlade usmjerena razvoju socijalnih vještin</a:t>
            </a:r>
            <a:r>
              <a:rPr lang="hr-H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Microsoft YaHei" charset="0"/>
                <a:cs typeface="Microsoft YaHei" charset="0"/>
              </a:rPr>
              <a:t>a</a:t>
            </a:r>
            <a:r>
              <a:rPr lang="hr-H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Microsoft YaHei" charset="0"/>
                <a:cs typeface="Microsoft YaHei" charset="0"/>
              </a:rPr>
              <a:t>– u partnersvu sa školama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Microsoft YaHei" charset="0"/>
                <a:cs typeface="Microsoft YaHei" charset="0"/>
              </a:rPr>
              <a:t>Psihosocijalni tretman – u partnerstvu sa CZSS i školama provodi se u savjetovalištima za mlade „SPIRIT”-Zagreb, „BUMERANG”-Gospić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Microsoft YaHei" charset="0"/>
                <a:cs typeface="Microsoft YaHei" charset="0"/>
              </a:rPr>
              <a:t>Edukacija i stručna potpora izvoditeljima aktivnosti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Microsoft YaHei" charset="0"/>
                <a:cs typeface="Microsoft YaHei" charset="0"/>
              </a:rPr>
              <a:t>Sastanci pomagača (umreženih stručnjaka) u cilju stvaranja učinkovite mreže socijalne potpore za mlade s poremećajima u ponašanju i njihove obitelji</a:t>
            </a:r>
          </a:p>
          <a:p>
            <a:pPr marL="341313" indent="-339725" algn="just">
              <a:spcBef>
                <a:spcPts val="400"/>
              </a:spcBef>
              <a:buClr>
                <a:srgbClr val="FFFFCC"/>
              </a:buClr>
              <a:buSzPct val="75000"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hr-HR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Microsoft YaHei" charset="0"/>
              <a:cs typeface="Microsoft YaHei" charset="0"/>
            </a:endParaRPr>
          </a:p>
          <a:p>
            <a:pPr marL="341313" indent="-339725" algn="just">
              <a:spcBef>
                <a:spcPts val="400"/>
              </a:spcBef>
              <a:buClr>
                <a:srgbClr val="FFFFCC"/>
              </a:buClr>
              <a:buSzPct val="75000"/>
              <a:buFont typeface="Arial" charset="0"/>
              <a:buAutoNum type="arabicPeriod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hr-HR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Microsoft YaHei" charset="0"/>
              <a:cs typeface="Microsoft YaHei" charset="0"/>
            </a:endParaRPr>
          </a:p>
          <a:p>
            <a:endParaRPr lang="hr-HR" dirty="0"/>
          </a:p>
        </p:txBody>
      </p:sp>
      <p:pic>
        <p:nvPicPr>
          <p:cNvPr id="4" name="Picture 3" descr="Pozadina_EVALUACIJA.jpg"/>
          <p:cNvPicPr>
            <a:picLocks noChangeAspect="1"/>
          </p:cNvPicPr>
          <p:nvPr/>
        </p:nvPicPr>
        <p:blipFill>
          <a:blip r:embed="rId2"/>
          <a:srcRect l="54688" r="3906"/>
          <a:stretch>
            <a:fillRect/>
          </a:stretch>
        </p:blipFill>
        <p:spPr>
          <a:xfrm>
            <a:off x="5686059" y="1571612"/>
            <a:ext cx="3457942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Partneri i suradnici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9144000" cy="518457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r-HR" sz="3800" dirty="0" smtClean="0">
                <a:solidFill>
                  <a:srgbClr val="FFFF00"/>
                </a:solidFill>
              </a:rPr>
              <a:t>Financijska potpora: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altLang="sr-Latn-RS" sz="3800" dirty="0" smtClean="0"/>
              <a:t>Ministarstvo </a:t>
            </a:r>
            <a:r>
              <a:rPr lang="hr-HR" altLang="sr-Latn-RS" sz="3800" dirty="0"/>
              <a:t>socijalne  politike i mladih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altLang="sr-Latn-RS" sz="3800" dirty="0"/>
              <a:t>Grad </a:t>
            </a:r>
            <a:r>
              <a:rPr lang="hr-HR" altLang="sr-Latn-RS" sz="3800" dirty="0" smtClean="0"/>
              <a:t>Gospić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altLang="sr-Latn-RS" sz="3800" dirty="0" smtClean="0"/>
              <a:t>Grad </a:t>
            </a:r>
            <a:r>
              <a:rPr lang="hr-HR" altLang="sr-Latn-RS" sz="3800" dirty="0"/>
              <a:t>Zagreb</a:t>
            </a:r>
          </a:p>
          <a:p>
            <a:pPr marL="0" indent="0" hangingPunct="0">
              <a:buNone/>
            </a:pPr>
            <a:endParaRPr lang="hr-HR" sz="3800" dirty="0" smtClean="0"/>
          </a:p>
          <a:p>
            <a:pPr marL="0" indent="0" hangingPunct="0">
              <a:buNone/>
            </a:pPr>
            <a:r>
              <a:rPr lang="hr-HR" sz="3800" dirty="0" smtClean="0">
                <a:solidFill>
                  <a:srgbClr val="FFFF00"/>
                </a:solidFill>
              </a:rPr>
              <a:t>Partneri i suradnici: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hr-HR" sz="3800" dirty="0" smtClean="0"/>
              <a:t>Centri za socijalnu skrb: Zagreb, Gospić, Pazin i Varaždin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hr-HR" sz="3800" dirty="0" smtClean="0"/>
              <a:t>Škole iz </a:t>
            </a:r>
            <a:r>
              <a:rPr lang="hr-HR" sz="3800" dirty="0"/>
              <a:t>Z</a:t>
            </a:r>
            <a:r>
              <a:rPr lang="hr-HR" sz="3800" dirty="0" smtClean="0"/>
              <a:t>agreba: Poljoprivredna škola, Veterinarska škola, Poljoprivredno-tehnološka škola, XII gimnazija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hr-HR" sz="3800" dirty="0" smtClean="0"/>
              <a:t>Škole iz Gospića: Strukovna škola Gospić, Gimnazija Gospić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hr-HR" sz="3800" dirty="0" smtClean="0"/>
              <a:t>OCD: FADE IN, PRAGMA</a:t>
            </a:r>
            <a:r>
              <a:rPr lang="hr-HR" sz="3800" dirty="0"/>
              <a:t>,</a:t>
            </a:r>
            <a:r>
              <a:rPr lang="hr-HR" sz="3800" dirty="0" smtClean="0"/>
              <a:t> Djeca prva, Korak po korak, Koordinacija udruga za djecu</a:t>
            </a:r>
          </a:p>
          <a:p>
            <a:pPr marL="0" indent="0" hangingPunct="0">
              <a:buNone/>
            </a:pPr>
            <a:r>
              <a:rPr lang="hr-HR" sz="3800" dirty="0" smtClean="0"/>
              <a:t>Fakulteti: </a:t>
            </a:r>
          </a:p>
          <a:p>
            <a:pPr hangingPunct="0">
              <a:buFont typeface="Wingdings" pitchFamily="2" charset="2"/>
              <a:buChar char="Ø"/>
            </a:pPr>
            <a:r>
              <a:rPr lang="hr-HR" sz="3800" dirty="0" smtClean="0"/>
              <a:t>Sveučilište u Zagrebu- Edukacijsko-rehabilitacijski fakultet, Pravni fakultet – Studijski centar socijalnog rada</a:t>
            </a:r>
          </a:p>
          <a:p>
            <a:pPr hangingPunct="0">
              <a:buFont typeface="Wingdings" pitchFamily="2" charset="2"/>
              <a:buChar char="Ø"/>
            </a:pPr>
            <a:r>
              <a:rPr lang="hr-HR" sz="3800" dirty="0" smtClean="0"/>
              <a:t>Sveučilište u Zadru, Odsjek za nastavničke studije u Gospiću</a:t>
            </a:r>
          </a:p>
          <a:p>
            <a:pPr marL="0" indent="0" hangingPunct="0">
              <a:buNone/>
            </a:pPr>
            <a:r>
              <a:rPr lang="hr-HR" sz="3800" dirty="0" smtClean="0"/>
              <a:t>Ustanove:</a:t>
            </a:r>
          </a:p>
          <a:p>
            <a:pPr hangingPunct="0">
              <a:buFont typeface="Wingdings" pitchFamily="2" charset="2"/>
              <a:buChar char="Ø"/>
            </a:pPr>
            <a:r>
              <a:rPr lang="hr-HR" sz="3800" dirty="0" smtClean="0"/>
              <a:t>Knjižnica Dubrava, Kulturno-informativni centar Gospić</a:t>
            </a:r>
          </a:p>
          <a:p>
            <a:pPr hangingPunct="0">
              <a:buFont typeface="Wingdings" pitchFamily="2" charset="2"/>
              <a:buChar char="Ø"/>
            </a:pPr>
            <a:endParaRPr lang="hr-HR" dirty="0" smtClean="0"/>
          </a:p>
          <a:p>
            <a:pPr hangingPunct="0">
              <a:buFont typeface="Wingdings" pitchFamily="2" charset="2"/>
              <a:buChar char="Ø"/>
            </a:pPr>
            <a:endParaRPr lang="hr-HR" dirty="0" smtClean="0"/>
          </a:p>
          <a:p>
            <a:pPr hangingPunct="0">
              <a:buFont typeface="Wingdings" pitchFamily="2" charset="2"/>
              <a:buChar char="Ø"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1892</TotalTime>
  <Words>545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Microsoft YaHei</vt:lpstr>
      <vt:lpstr>Arial</vt:lpstr>
      <vt:lpstr>Calibri</vt:lpstr>
      <vt:lpstr>Comic Sans MS</vt:lpstr>
      <vt:lpstr>Tw Cen MT</vt:lpstr>
      <vt:lpstr>Wingdings</vt:lpstr>
      <vt:lpstr>Wingdings 2</vt:lpstr>
      <vt:lpstr>Median</vt:lpstr>
      <vt:lpstr>     Program usmjeren pospješivanju otpornosti i socijalnom uključivanju   mladih s problemima u ponašanju:</vt:lpstr>
      <vt:lpstr>Ciljevi provođenja programa</vt:lpstr>
      <vt:lpstr>Korisnici- djeca i mladi te njihove obitelji</vt:lpstr>
      <vt:lpstr>Kako je nastao program „Sunčana strana ulice”?</vt:lpstr>
      <vt:lpstr>Rezultati - 922/2297direktnih korisnika</vt:lpstr>
      <vt:lpstr>Aktivnosti i intervencije /utemeljene na procjeni potreba i rizika u zajednici</vt:lpstr>
      <vt:lpstr>Partneri i suradnici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"Sunčana strana ulice"            Gospić 2012</dc:title>
  <dc:creator>Ana</dc:creator>
  <cp:lastModifiedBy>Ana</cp:lastModifiedBy>
  <cp:revision>48</cp:revision>
  <cp:lastPrinted>2014-05-28T08:52:48Z</cp:lastPrinted>
  <dcterms:created xsi:type="dcterms:W3CDTF">2012-05-16T12:03:05Z</dcterms:created>
  <dcterms:modified xsi:type="dcterms:W3CDTF">2014-06-09T08:40:37Z</dcterms:modified>
</cp:coreProperties>
</file>